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6" d="100"/>
          <a:sy n="86" d="100"/>
        </p:scale>
        <p:origin x="-1752" y="-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DDB98730-603E-E54B-9020-7E005B6965EC}" type="datetimeFigureOut">
              <a:rPr lang="en-US" smtClean="0"/>
              <a:t>23/05/12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187606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DDB98730-603E-E54B-9020-7E005B6965EC}" type="datetimeFigureOut">
              <a:rPr lang="en-US" smtClean="0"/>
              <a:t>23/05/12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1467406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DDB98730-603E-E54B-9020-7E005B6965EC}" type="datetimeFigureOut">
              <a:rPr lang="en-US" smtClean="0"/>
              <a:t>23/05/12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891685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DDB98730-603E-E54B-9020-7E005B6965EC}" type="datetimeFigureOut">
              <a:rPr lang="en-US" smtClean="0"/>
              <a:t>23/05/12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1827768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DDB98730-603E-E54B-9020-7E005B6965EC}" type="datetimeFigureOut">
              <a:rPr lang="en-US" smtClean="0"/>
              <a:t>23/05/12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2088153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DDB98730-603E-E54B-9020-7E005B6965EC}" type="datetimeFigureOut">
              <a:rPr lang="en-US" smtClean="0"/>
              <a:t>23/05/12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3651408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DDB98730-603E-E54B-9020-7E005B6965EC}" type="datetimeFigureOut">
              <a:rPr lang="en-US" smtClean="0"/>
              <a:t>23/05/12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3622479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DDB98730-603E-E54B-9020-7E005B6965EC}" type="datetimeFigureOut">
              <a:rPr lang="en-US" smtClean="0"/>
              <a:t>23/05/12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3234001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B98730-603E-E54B-9020-7E005B6965EC}" type="datetimeFigureOut">
              <a:rPr lang="en-US" smtClean="0"/>
              <a:t>23/05/12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164214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DDB98730-603E-E54B-9020-7E005B6965EC}" type="datetimeFigureOut">
              <a:rPr lang="en-US" smtClean="0"/>
              <a:t>23/05/12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39706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DDB98730-603E-E54B-9020-7E005B6965EC}" type="datetimeFigureOut">
              <a:rPr lang="en-US" smtClean="0"/>
              <a:t>23/05/12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2C3B3-FB45-D44A-93C7-BBD80843BC76}" type="slidenum">
              <a:rPr lang="en-US" smtClean="0"/>
              <a:t>‹#›</a:t>
            </a:fld>
            <a:endParaRPr lang="en-US"/>
          </a:p>
        </p:txBody>
      </p:sp>
    </p:spTree>
    <p:extLst>
      <p:ext uri="{BB962C8B-B14F-4D97-AF65-F5344CB8AC3E}">
        <p14:creationId xmlns:p14="http://schemas.microsoft.com/office/powerpoint/2010/main" val="15198550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98730-603E-E54B-9020-7E005B6965EC}" type="datetimeFigureOut">
              <a:rPr lang="en-US" smtClean="0"/>
              <a:t>23/05/12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2C3B3-FB45-D44A-93C7-BBD80843BC76}" type="slidenum">
              <a:rPr lang="en-US" smtClean="0"/>
              <a:t>‹#›</a:t>
            </a:fld>
            <a:endParaRPr lang="en-US"/>
          </a:p>
        </p:txBody>
      </p:sp>
    </p:spTree>
    <p:extLst>
      <p:ext uri="{BB962C8B-B14F-4D97-AF65-F5344CB8AC3E}">
        <p14:creationId xmlns:p14="http://schemas.microsoft.com/office/powerpoint/2010/main" val="23070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flipV="1">
            <a:off x="1371600" y="6515099"/>
            <a:ext cx="45719" cy="45719"/>
          </a:xfrm>
        </p:spPr>
        <p:txBody>
          <a:bodyPr>
            <a:normAutofit fontScale="25000" lnSpcReduction="20000"/>
          </a:bodyPr>
          <a:lstStyle/>
          <a:p>
            <a:endParaRPr lang="en-US" dirty="0"/>
          </a:p>
        </p:txBody>
      </p:sp>
      <p:pic>
        <p:nvPicPr>
          <p:cNvPr id="4" name="Picture 3" descr="wem_sea-lion-pup__dsc0030-300x2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23" y="0"/>
            <a:ext cx="9367809" cy="6858000"/>
          </a:xfrm>
          <a:prstGeom prst="rect">
            <a:avLst/>
          </a:prstGeom>
        </p:spPr>
      </p:pic>
      <p:sp>
        <p:nvSpPr>
          <p:cNvPr id="2" name="Title 1"/>
          <p:cNvSpPr>
            <a:spLocks noGrp="1"/>
          </p:cNvSpPr>
          <p:nvPr>
            <p:ph type="ctrTitle"/>
          </p:nvPr>
        </p:nvSpPr>
        <p:spPr>
          <a:xfrm>
            <a:off x="685800" y="3536369"/>
            <a:ext cx="7772400" cy="1470025"/>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b="1" u="sng" spc="50" dirty="0" smtClean="0">
                <a:ln w="11430"/>
                <a:solidFill>
                  <a:srgbClr val="FF0000"/>
                </a:solidFill>
                <a:effectLst>
                  <a:outerShdw blurRad="76200" dist="50800" dir="5400000" algn="tl" rotWithShape="0">
                    <a:srgbClr val="000000">
                      <a:alpha val="65000"/>
                    </a:srgbClr>
                  </a:outerShdw>
                </a:effectLst>
              </a:rPr>
              <a:t>NZ Sea Lions</a:t>
            </a:r>
            <a:endParaRPr lang="en-US" sz="4800" b="1" u="sng" spc="50" dirty="0">
              <a:ln w="11430"/>
              <a:solidFill>
                <a:srgbClr val="FF0000"/>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481199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known-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323886" cy="6858001"/>
          </a:xfrm>
          <a:prstGeom prst="rect">
            <a:avLst/>
          </a:prstGeom>
        </p:spPr>
      </p:pic>
      <p:sp>
        <p:nvSpPr>
          <p:cNvPr id="2" name="Title 1"/>
          <p:cNvSpPr>
            <a:spLocks noGrp="1"/>
          </p:cNvSpPr>
          <p:nvPr>
            <p:ph type="title"/>
          </p:nvPr>
        </p:nvSpPr>
        <p:spPr/>
        <p:txBody>
          <a:bodyPr/>
          <a:lstStyle/>
          <a:p>
            <a:r>
              <a:rPr lang="en-US" b="1" spc="300" dirty="0" smtClean="0">
                <a:ln w="11430" cmpd="sng">
                  <a:solidFill>
                    <a:schemeClr val="accent1">
                      <a:tint val="10000"/>
                    </a:schemeClr>
                  </a:solidFill>
                  <a:prstDash val="solid"/>
                  <a:miter lim="800000"/>
                </a:ln>
                <a:solidFill>
                  <a:schemeClr val="accent5">
                    <a:lumMod val="75000"/>
                  </a:schemeClr>
                </a:solidFill>
                <a:effectLst>
                  <a:glow rad="45500">
                    <a:schemeClr val="accent1">
                      <a:satMod val="220000"/>
                      <a:alpha val="35000"/>
                    </a:schemeClr>
                  </a:glow>
                </a:effectLst>
              </a:rPr>
              <a:t>Introducing…NZ Sea Lions</a:t>
            </a:r>
            <a:endParaRPr lang="en-US" b="1" spc="300" dirty="0">
              <a:ln w="11430" cmpd="sng">
                <a:solidFill>
                  <a:schemeClr val="accent1">
                    <a:tint val="10000"/>
                  </a:schemeClr>
                </a:solidFill>
                <a:prstDash val="solid"/>
                <a:miter lim="800000"/>
              </a:ln>
              <a:solidFill>
                <a:schemeClr val="accent5">
                  <a:lumMod val="75000"/>
                </a:schemeClr>
              </a:solidFill>
              <a:effectLst>
                <a:glow rad="45500">
                  <a:schemeClr val="accent1">
                    <a:satMod val="220000"/>
                    <a:alpha val="35000"/>
                  </a:schemeClr>
                </a:glow>
              </a:effectLst>
            </a:endParaRPr>
          </a:p>
        </p:txBody>
      </p:sp>
      <p:sp>
        <p:nvSpPr>
          <p:cNvPr id="3" name="Content Placeholder 2"/>
          <p:cNvSpPr>
            <a:spLocks noGrp="1"/>
          </p:cNvSpPr>
          <p:nvPr>
            <p:ph idx="1"/>
          </p:nvPr>
        </p:nvSpPr>
        <p:spPr/>
        <p:txBody>
          <a:bodyPr>
            <a:normAutofit/>
          </a:bodyPr>
          <a:lstStyle/>
          <a:p>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Most New Zealand sea lions live in the sub-Antarctic </a:t>
            </a:r>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islands.</a:t>
            </a:r>
          </a:p>
          <a:p>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Our sea lion is a champion deep-sea diver, reaching depths of  600 </a:t>
            </a:r>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meters </a:t>
            </a:r>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and </a:t>
            </a:r>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diving for </a:t>
            </a:r>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up to 12 </a:t>
            </a:r>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minutes.</a:t>
            </a:r>
          </a:p>
          <a:p>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New </a:t>
            </a:r>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Zealand Sea Lions are large sea lions that reach lengths between 2 and 3.3 m</a:t>
            </a:r>
            <a:endPar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endParaRPr>
          </a:p>
          <a:p>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The sea </a:t>
            </a:r>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lion has flippers in place of where its feet would be to help them move through water quickly.</a:t>
            </a:r>
          </a:p>
          <a:p>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The sea </a:t>
            </a:r>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lion has between 34 and 38 teeth which include incisors, canines, premolars and molar teeth.</a:t>
            </a:r>
          </a:p>
          <a:p>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Sea lions are sleek and generally carnivorous animals although they are known to eat sea weed, squid and aquatic plants. Sea lions are playful marine mammals and sometimes spend hours splashing in the water.</a:t>
            </a:r>
          </a:p>
          <a:p>
            <a:r>
              <a:rPr lang="en-US" sz="1800" b="1"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Sea lions generally gather on rocky, coastal land to breed. About a year later, the female sea lion will give birth to one pup.</a:t>
            </a:r>
          </a:p>
          <a:p>
            <a:r>
              <a:rPr lang="en-US" sz="1800" b="1"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Apple Chancery"/>
                <a:cs typeface="Apple Chancery"/>
              </a:rPr>
              <a:t>Sea lions travel huge distances for food – up to 175km from the coast.</a:t>
            </a:r>
          </a:p>
        </p:txBody>
      </p:sp>
    </p:spTree>
    <p:extLst>
      <p:ext uri="{BB962C8B-B14F-4D97-AF65-F5344CB8AC3E}">
        <p14:creationId xmlns:p14="http://schemas.microsoft.com/office/powerpoint/2010/main" val="1005198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97392" y="3568700"/>
            <a:ext cx="2463800" cy="3289300"/>
          </a:xfrm>
          <a:prstGeom prst="rect">
            <a:avLst/>
          </a:prstGeom>
        </p:spPr>
      </p:pic>
      <p:sp>
        <p:nvSpPr>
          <p:cNvPr id="3" name="Content Placeholder 2"/>
          <p:cNvSpPr>
            <a:spLocks noGrp="1"/>
          </p:cNvSpPr>
          <p:nvPr>
            <p:ph idx="1"/>
          </p:nvPr>
        </p:nvSpPr>
        <p:spPr/>
        <p:txBody>
          <a:bodyPr>
            <a:normAutofit/>
          </a:bodyPr>
          <a:lstStyle/>
          <a:p>
            <a:r>
              <a:rPr lang="en-US" sz="2000" dirty="0">
                <a:solidFill>
                  <a:srgbClr val="660066"/>
                </a:solidFill>
                <a:latin typeface="Apple Chancery"/>
                <a:cs typeface="Apple Chancery"/>
              </a:rPr>
              <a:t>The </a:t>
            </a:r>
            <a:r>
              <a:rPr lang="en-US" sz="2000" dirty="0" smtClean="0">
                <a:solidFill>
                  <a:srgbClr val="660066"/>
                </a:solidFill>
                <a:latin typeface="Apple Chancery"/>
                <a:cs typeface="Apple Chancery"/>
              </a:rPr>
              <a:t>population </a:t>
            </a:r>
            <a:r>
              <a:rPr lang="en-US" sz="2000" dirty="0">
                <a:solidFill>
                  <a:srgbClr val="660066"/>
                </a:solidFill>
                <a:latin typeface="Apple Chancery"/>
                <a:cs typeface="Apple Chancery"/>
              </a:rPr>
              <a:t>of our sea-lions </a:t>
            </a:r>
            <a:r>
              <a:rPr lang="en-US" sz="2000" dirty="0" smtClean="0">
                <a:solidFill>
                  <a:srgbClr val="660066"/>
                </a:solidFill>
                <a:latin typeface="Apple Chancery"/>
                <a:cs typeface="Apple Chancery"/>
              </a:rPr>
              <a:t>decreasing </a:t>
            </a:r>
            <a:r>
              <a:rPr lang="en-US" sz="2000" dirty="0">
                <a:solidFill>
                  <a:srgbClr val="660066"/>
                </a:solidFill>
                <a:latin typeface="Apple Chancery"/>
                <a:cs typeface="Apple Chancery"/>
              </a:rPr>
              <a:t>in the 1800s, when </a:t>
            </a:r>
            <a:r>
              <a:rPr lang="en-US" sz="2000" dirty="0" smtClean="0">
                <a:solidFill>
                  <a:srgbClr val="660066"/>
                </a:solidFill>
                <a:latin typeface="Apple Chancery"/>
                <a:cs typeface="Apple Chancery"/>
              </a:rPr>
              <a:t>sealers</a:t>
            </a:r>
            <a:r>
              <a:rPr lang="en-US" sz="2000" dirty="0">
                <a:solidFill>
                  <a:srgbClr val="660066"/>
                </a:solidFill>
                <a:latin typeface="Apple Chancery"/>
                <a:cs typeface="Apple Chancery"/>
              </a:rPr>
              <a:t>’ clubs </a:t>
            </a:r>
            <a:r>
              <a:rPr lang="en-US" sz="2000" dirty="0" smtClean="0">
                <a:solidFill>
                  <a:srgbClr val="660066"/>
                </a:solidFill>
                <a:latin typeface="Apple Chancery"/>
                <a:cs typeface="Apple Chancery"/>
              </a:rPr>
              <a:t>brought them near to extinction </a:t>
            </a:r>
            <a:r>
              <a:rPr lang="en-US" sz="2000" dirty="0">
                <a:solidFill>
                  <a:srgbClr val="660066"/>
                </a:solidFill>
                <a:latin typeface="Apple Chancery"/>
                <a:cs typeface="Apple Chancery"/>
              </a:rPr>
              <a:t>and leaving only scattered populations on remote sub-Antarctic islands.</a:t>
            </a:r>
          </a:p>
          <a:p>
            <a:r>
              <a:rPr lang="en-US" sz="2000" dirty="0">
                <a:solidFill>
                  <a:srgbClr val="660066"/>
                </a:solidFill>
                <a:latin typeface="Apple Chancery"/>
                <a:cs typeface="Apple Chancery"/>
              </a:rPr>
              <a:t>These populations have not been able to recover </a:t>
            </a:r>
            <a:r>
              <a:rPr lang="en-US" sz="2000" dirty="0" smtClean="0">
                <a:solidFill>
                  <a:srgbClr val="660066"/>
                </a:solidFill>
                <a:latin typeface="Apple Chancery"/>
                <a:cs typeface="Apple Chancery"/>
              </a:rPr>
              <a:t>because of </a:t>
            </a:r>
            <a:r>
              <a:rPr lang="en-US" sz="2000" dirty="0">
                <a:solidFill>
                  <a:srgbClr val="660066"/>
                </a:solidFill>
                <a:latin typeface="Apple Chancery"/>
                <a:cs typeface="Apple Chancery"/>
              </a:rPr>
              <a:t>disease </a:t>
            </a:r>
            <a:r>
              <a:rPr lang="en-US" sz="2000" dirty="0" smtClean="0">
                <a:solidFill>
                  <a:srgbClr val="660066"/>
                </a:solidFill>
                <a:latin typeface="Apple Chancery"/>
                <a:cs typeface="Apple Chancery"/>
              </a:rPr>
              <a:t>and on-going </a:t>
            </a:r>
            <a:r>
              <a:rPr lang="en-US" sz="2000" dirty="0">
                <a:solidFill>
                  <a:srgbClr val="660066"/>
                </a:solidFill>
                <a:latin typeface="Apple Chancery"/>
                <a:cs typeface="Apple Chancery"/>
              </a:rPr>
              <a:t>pressure from the modern squid fishery, as many sea lions are killed as by-catch in nets.</a:t>
            </a:r>
          </a:p>
          <a:p>
            <a:r>
              <a:rPr lang="en-US" sz="2000" dirty="0">
                <a:solidFill>
                  <a:srgbClr val="660066"/>
                </a:solidFill>
                <a:latin typeface="Apple Chancery"/>
                <a:cs typeface="Apple Chancery"/>
              </a:rPr>
              <a:t>Today, New Zealand sea lions are estimated to number less than 10,000, including fewer than 3000 breeding females. Most breeding (86%) occurs on the Auckland Islands</a:t>
            </a:r>
            <a:r>
              <a:rPr lang="en-US" sz="2000" dirty="0" smtClean="0">
                <a:solidFill>
                  <a:srgbClr val="660066"/>
                </a:solidFill>
                <a:latin typeface="Apple Chancery"/>
                <a:cs typeface="Apple Chancery"/>
              </a:rPr>
              <a:t>.</a:t>
            </a:r>
          </a:p>
          <a:p>
            <a:pPr marL="0" indent="0">
              <a:buNone/>
            </a:pPr>
            <a:endParaRPr lang="en-US" sz="2000" dirty="0">
              <a:solidFill>
                <a:srgbClr val="660066"/>
              </a:solidFill>
              <a:latin typeface="Apple Chancery"/>
              <a:cs typeface="Apple Chancery"/>
            </a:endParaRPr>
          </a:p>
        </p:txBody>
      </p:sp>
      <p:sp>
        <p:nvSpPr>
          <p:cNvPr id="2" name="Title 1"/>
          <p:cNvSpPr>
            <a:spLocks noGrp="1"/>
          </p:cNvSpPr>
          <p:nvPr>
            <p:ph type="title"/>
          </p:nvPr>
        </p:nvSpPr>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halkduster"/>
                <a:cs typeface="Chalkduster"/>
              </a:rPr>
              <a:t>Changes To Sea Lions Environment</a:t>
            </a:r>
            <a:endParaRPr lang="en-US" sz="36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halkduster"/>
              <a:cs typeface="Chalkduster"/>
            </a:endParaRPr>
          </a:p>
        </p:txBody>
      </p:sp>
    </p:spTree>
    <p:extLst>
      <p:ext uri="{BB962C8B-B14F-4D97-AF65-F5344CB8AC3E}">
        <p14:creationId xmlns:p14="http://schemas.microsoft.com/office/powerpoint/2010/main" val="1161480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3" name="Content Placeholder 2"/>
          <p:cNvSpPr>
            <a:spLocks noGrp="1"/>
          </p:cNvSpPr>
          <p:nvPr>
            <p:ph idx="1"/>
          </p:nvPr>
        </p:nvSpPr>
        <p:spPr>
          <a:xfrm>
            <a:off x="4880606" y="1600200"/>
            <a:ext cx="3806194" cy="4525963"/>
          </a:xfrm>
        </p:spPr>
        <p:txBody>
          <a:bodyPr>
            <a:normAutofit fontScale="92500" lnSpcReduction="10000"/>
          </a:bodyPr>
          <a:lstStyle/>
          <a:p>
            <a:pPr marL="0" indent="0">
              <a:buNone/>
            </a:pPr>
            <a:r>
              <a:rPr lang="en-US" sz="1400" dirty="0" smtClean="0">
                <a:solidFill>
                  <a:srgbClr val="660066"/>
                </a:solidFill>
                <a:latin typeface="Chalkduster"/>
                <a:cs typeface="Chalkduster"/>
              </a:rPr>
              <a:t>Help stop New Zealand sea lions becoming extinct by:</a:t>
            </a:r>
          </a:p>
          <a:p>
            <a:pPr marL="0" indent="0">
              <a:buNone/>
            </a:pPr>
            <a:endParaRPr lang="en-US" sz="1400" dirty="0" smtClean="0">
              <a:solidFill>
                <a:srgbClr val="660066"/>
              </a:solidFill>
              <a:latin typeface="Chalkduster"/>
              <a:cs typeface="Chalkduster"/>
            </a:endParaRPr>
          </a:p>
          <a:p>
            <a:r>
              <a:rPr lang="en-US" sz="1400" dirty="0" smtClean="0">
                <a:solidFill>
                  <a:srgbClr val="660066"/>
                </a:solidFill>
                <a:latin typeface="Chalkduster"/>
                <a:cs typeface="Chalkduster"/>
              </a:rPr>
              <a:t>Visiting </a:t>
            </a:r>
            <a:r>
              <a:rPr lang="en-US" sz="1400" dirty="0">
                <a:solidFill>
                  <a:srgbClr val="660066"/>
                </a:solidFill>
                <a:latin typeface="Chalkduster"/>
                <a:cs typeface="Chalkduster"/>
              </a:rPr>
              <a:t>your local MP and </a:t>
            </a:r>
            <a:r>
              <a:rPr lang="en-US" sz="1400" dirty="0" smtClean="0">
                <a:solidFill>
                  <a:srgbClr val="660066"/>
                </a:solidFill>
                <a:latin typeface="Chalkduster"/>
                <a:cs typeface="Chalkduster"/>
              </a:rPr>
              <a:t>letting them know our concerns and issues</a:t>
            </a:r>
          </a:p>
          <a:p>
            <a:r>
              <a:rPr lang="en-US" sz="1400" dirty="0">
                <a:solidFill>
                  <a:srgbClr val="660066"/>
                </a:solidFill>
                <a:latin typeface="Chalkduster"/>
                <a:cs typeface="Chalkduster"/>
              </a:rPr>
              <a:t>Write a letter or email </a:t>
            </a:r>
            <a:r>
              <a:rPr lang="en-US" sz="1400" dirty="0" smtClean="0">
                <a:solidFill>
                  <a:srgbClr val="660066"/>
                </a:solidFill>
                <a:latin typeface="Chalkduster"/>
                <a:cs typeface="Chalkduster"/>
              </a:rPr>
              <a:t>with our concerns to the Minister </a:t>
            </a:r>
            <a:r>
              <a:rPr lang="en-US" sz="1400" dirty="0">
                <a:solidFill>
                  <a:srgbClr val="660066"/>
                </a:solidFill>
                <a:latin typeface="Chalkduster"/>
                <a:cs typeface="Chalkduster"/>
              </a:rPr>
              <a:t>of </a:t>
            </a:r>
            <a:r>
              <a:rPr lang="en-US" sz="1400" dirty="0" smtClean="0">
                <a:solidFill>
                  <a:srgbClr val="660066"/>
                </a:solidFill>
                <a:latin typeface="Chalkduster"/>
                <a:cs typeface="Chalkduster"/>
              </a:rPr>
              <a:t>Conservation.</a:t>
            </a:r>
          </a:p>
          <a:p>
            <a:r>
              <a:rPr lang="en-US" sz="1400" dirty="0" smtClean="0">
                <a:solidFill>
                  <a:srgbClr val="660066"/>
                </a:solidFill>
                <a:latin typeface="Chalkduster"/>
                <a:cs typeface="Chalkduster"/>
              </a:rPr>
              <a:t>Support online petitions </a:t>
            </a:r>
            <a:r>
              <a:rPr lang="en-US" sz="1400" dirty="0">
                <a:solidFill>
                  <a:srgbClr val="660066"/>
                </a:solidFill>
                <a:latin typeface="Chalkduster"/>
                <a:cs typeface="Chalkduster"/>
              </a:rPr>
              <a:t>calling for NZ sea lions to be managed under the Marine Mammal Protection </a:t>
            </a:r>
            <a:r>
              <a:rPr lang="en-US" sz="1400" dirty="0" smtClean="0">
                <a:solidFill>
                  <a:srgbClr val="660066"/>
                </a:solidFill>
                <a:latin typeface="Chalkduster"/>
                <a:cs typeface="Chalkduster"/>
              </a:rPr>
              <a:t>Act.</a:t>
            </a:r>
          </a:p>
          <a:p>
            <a:r>
              <a:rPr lang="en-US" sz="1400" dirty="0">
                <a:solidFill>
                  <a:srgbClr val="660066"/>
                </a:solidFill>
                <a:latin typeface="Chalkduster"/>
                <a:cs typeface="Chalkduster"/>
              </a:rPr>
              <a:t>Reduce the fishing quota for killed sea lions closer to </a:t>
            </a:r>
            <a:r>
              <a:rPr lang="en-US" sz="1400" dirty="0" smtClean="0">
                <a:solidFill>
                  <a:srgbClr val="660066"/>
                </a:solidFill>
                <a:latin typeface="Chalkduster"/>
                <a:cs typeface="Chalkduster"/>
              </a:rPr>
              <a:t>zero.</a:t>
            </a:r>
          </a:p>
          <a:p>
            <a:r>
              <a:rPr lang="en-US" sz="1400" dirty="0">
                <a:solidFill>
                  <a:srgbClr val="660066"/>
                </a:solidFill>
                <a:latin typeface="Chalkduster"/>
                <a:cs typeface="Chalkduster"/>
              </a:rPr>
              <a:t>Commission an urgent independent review of the management of NZ sea </a:t>
            </a:r>
            <a:r>
              <a:rPr lang="en-US" sz="1400" dirty="0" smtClean="0">
                <a:solidFill>
                  <a:srgbClr val="660066"/>
                </a:solidFill>
                <a:latin typeface="Chalkduster"/>
                <a:cs typeface="Chalkduster"/>
              </a:rPr>
              <a:t>lions.</a:t>
            </a:r>
          </a:p>
          <a:p>
            <a:r>
              <a:rPr lang="en-US" sz="1400" dirty="0">
                <a:solidFill>
                  <a:srgbClr val="660066"/>
                </a:solidFill>
                <a:latin typeface="Chalkduster"/>
                <a:cs typeface="Chalkduster"/>
              </a:rPr>
              <a:t>Increase the size of the existing no trawl marine mammal sanctuary around the </a:t>
            </a:r>
            <a:r>
              <a:rPr lang="en-US" sz="1400" dirty="0" smtClean="0">
                <a:solidFill>
                  <a:srgbClr val="660066"/>
                </a:solidFill>
                <a:latin typeface="Chalkduster"/>
                <a:cs typeface="Chalkduster"/>
              </a:rPr>
              <a:t>Auckland Islands.</a:t>
            </a:r>
          </a:p>
          <a:p>
            <a:pPr marL="0" indent="0">
              <a:buNone/>
            </a:pPr>
            <a:endParaRPr lang="en-US" sz="1800" dirty="0"/>
          </a:p>
        </p:txBody>
      </p:sp>
      <p:pic>
        <p:nvPicPr>
          <p:cNvPr id="4" name="Picture 3"/>
          <p:cNvPicPr>
            <a:picLocks noChangeAspect="1"/>
          </p:cNvPicPr>
          <p:nvPr/>
        </p:nvPicPr>
        <p:blipFill>
          <a:blip r:embed="rId3"/>
          <a:stretch>
            <a:fillRect/>
          </a:stretch>
        </p:blipFill>
        <p:spPr>
          <a:xfrm>
            <a:off x="642186" y="2054724"/>
            <a:ext cx="3824568" cy="3495885"/>
          </a:xfrm>
          <a:prstGeom prst="rect">
            <a:avLst/>
          </a:prstGeom>
        </p:spPr>
      </p:pic>
      <p:sp>
        <p:nvSpPr>
          <p:cNvPr id="2" name="Title 1"/>
          <p:cNvSpPr>
            <a:spLocks noGrp="1"/>
          </p:cNvSpPr>
          <p:nvPr>
            <p:ph type="title"/>
          </p:nvPr>
        </p:nvSpPr>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dirty="0" smtClean="0">
                <a:ln/>
                <a:solidFill>
                  <a:schemeClr val="accent3">
                    <a:lumMod val="50000"/>
                  </a:schemeClr>
                </a:solidFill>
                <a:latin typeface="Chalkduster"/>
                <a:cs typeface="Chalkduster"/>
              </a:rPr>
              <a:t>Help wanted....</a:t>
            </a:r>
            <a:endParaRPr lang="en-US" b="1" dirty="0">
              <a:ln/>
              <a:solidFill>
                <a:schemeClr val="accent3">
                  <a:lumMod val="50000"/>
                </a:schemeClr>
              </a:solidFill>
              <a:latin typeface="Chalkduster"/>
              <a:cs typeface="Chalkduster"/>
            </a:endParaRPr>
          </a:p>
        </p:txBody>
      </p:sp>
    </p:spTree>
    <p:extLst>
      <p:ext uri="{BB962C8B-B14F-4D97-AF65-F5344CB8AC3E}">
        <p14:creationId xmlns:p14="http://schemas.microsoft.com/office/powerpoint/2010/main" val="20094278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TotalTime>
  <Words>206</Words>
  <Application>Microsoft Macintosh PowerPoint</Application>
  <PresentationFormat>On-screen Show (4:3)</PresentationFormat>
  <Paragraphs>23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NZ Sea Lions</vt:lpstr>
      <vt:lpstr>Introducing…NZ Sea Lions</vt:lpstr>
      <vt:lpstr>Changes To Sea Lions Environment</vt:lpstr>
      <vt:lpstr>Help wanted....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NZ Sea Lions</dc:title>
  <dc:creator>zafer yildiz</dc:creator>
  <cp:lastModifiedBy>zafer yildiz</cp:lastModifiedBy>
  <cp:revision>10</cp:revision>
  <dcterms:created xsi:type="dcterms:W3CDTF">2012-05-23T06:41:42Z</dcterms:created>
  <dcterms:modified xsi:type="dcterms:W3CDTF">2012-05-23T07:47:51Z</dcterms:modified>
</cp:coreProperties>
</file>